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906000" cy="6858000" type="A4"/>
  <p:notesSz cx="6883400" cy="9906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ia" initials="C" lastIdx="4" clrIdx="0"/>
  <p:cmAuthor id="1" name="Elena Franchi" initials="E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126C4A"/>
    <a:srgbClr val="000066"/>
    <a:srgbClr val="FFFF66"/>
    <a:srgbClr val="FFCC00"/>
    <a:srgbClr val="EE6000"/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6791" autoAdjust="0"/>
  </p:normalViewPr>
  <p:slideViewPr>
    <p:cSldViewPr snapToGrid="0" showGuides="1">
      <p:cViewPr>
        <p:scale>
          <a:sx n="80" d="100"/>
          <a:sy n="80" d="100"/>
        </p:scale>
        <p:origin x="-912" y="-48"/>
      </p:cViewPr>
      <p:guideLst>
        <p:guide orient="horz" pos="346"/>
        <p:guide orient="horz" pos="4247"/>
        <p:guide pos="2031"/>
        <p:guide pos="4209"/>
        <p:guide pos="4163"/>
        <p:guide pos="671"/>
        <p:guide pos="6159"/>
        <p:guide pos="81"/>
        <p:guide/>
        <p:guide pos="207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-1512" y="-67"/>
      </p:cViewPr>
      <p:guideLst>
        <p:guide orient="horz" pos="3120"/>
        <p:guide pos="2168"/>
      </p:guideLst>
    </p:cSldViewPr>
  </p:notes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commentAuthors.xml" Type="http://schemas.openxmlformats.org/officeDocument/2006/relationships/commentAuthors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3028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27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44245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fld id="{9F7089EA-490C-4E45-A7D5-F8146CA5F3A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71525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8525"/>
            <a:ext cx="50482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8638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fld id="{D7C723AF-E215-4C10-8106-FC10FCE72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20641A46-7AF7-46A5-A9CA-BEDB07E2E976}" type="slidenum">
              <a:rPr lang="it-IT" smtClean="0">
                <a:latin typeface="Arial" pitchFamily="34" charset="0"/>
              </a:rPr>
              <a:pPr defTabSz="903288"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20641A46-7AF7-46A5-A9CA-BEDB07E2E976}" type="slidenum">
              <a:rPr lang="it-IT" smtClean="0">
                <a:latin typeface="Arial" pitchFamily="34" charset="0"/>
              </a:rPr>
              <a:pPr defTabSz="903288"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EBEC-71AD-40DC-A6DE-995E89B61D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CA9C-A6A2-4792-9A61-BCD0B07E0F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4063-C65F-4ACA-8FCE-09906BED1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0202-F40A-4E8B-BE9B-37EE1D6E2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A6C0-347B-4878-9593-E421F2B3D3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CE6-96C0-45EA-9D46-746BB66D39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1222-ACBC-41E8-A57B-11F7FA433B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08C9-2731-46F9-ACC7-038EFB7A6C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C970-28ED-4FF2-B52C-56BD9402B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1D64-CD3E-4CAB-9FA0-F8517ECE5A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AFD0-1021-431C-9B05-3E4D1ABC61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DF8"/>
            </a:gs>
            <a:gs pos="100000">
              <a:srgbClr val="FFF0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0FADEA02-15B3-4894-BB0B-D2A7814851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16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16.png" Type="http://schemas.openxmlformats.org/officeDocument/2006/relationships/image"/><Relationship Id="rId5" Target="../media/image17.jpeg" Type="http://schemas.openxmlformats.org/officeDocument/2006/relationships/image"/><Relationship Id="rId6" Target="../media/image18.emf" Type="http://schemas.openxmlformats.org/officeDocument/2006/relationships/image"/><Relationship Id="rId7" Target="../media/image19.emf" Type="http://schemas.openxmlformats.org/officeDocument/2006/relationships/image"/><Relationship Id="rId8" Target="../media/image9.png" Type="http://schemas.openxmlformats.org/officeDocument/2006/relationships/image"/><Relationship Id="rId9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tangolo arrotondato 77"/>
          <p:cNvSpPr/>
          <p:nvPr/>
        </p:nvSpPr>
        <p:spPr bwMode="auto">
          <a:xfrm>
            <a:off x="3952875" y="6577013"/>
            <a:ext cx="1928813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77" name="Rettangolo arrotondato 76"/>
          <p:cNvSpPr/>
          <p:nvPr/>
        </p:nvSpPr>
        <p:spPr bwMode="auto">
          <a:xfrm>
            <a:off x="3508744" y="2957513"/>
            <a:ext cx="2817628" cy="1871662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54" name="Rectangle 89"/>
          <p:cNvSpPr>
            <a:spLocks noChangeArrowheads="1"/>
          </p:cNvSpPr>
          <p:nvPr/>
        </p:nvSpPr>
        <p:spPr bwMode="auto">
          <a:xfrm>
            <a:off x="3297238" y="1049338"/>
            <a:ext cx="32940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/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dirty="0" lang="it-IT" smtClean="0" sz="1300">
                <a:latin charset="0" pitchFamily="34" typeface="Tahoma"/>
                <a:cs charset="0" pitchFamily="34" typeface="Tahoma"/>
              </a:rPr>
              <a:t>Project </a:t>
            </a:r>
            <a:r>
              <a:rPr dirty="0" err="1" lang="it-IT" smtClean="0" sz="1300">
                <a:latin charset="0" pitchFamily="34" typeface="Tahoma"/>
                <a:cs charset="0" pitchFamily="34" typeface="Tahoma"/>
              </a:rPr>
              <a:t>Coordinator</a:t>
            </a:r>
            <a:r>
              <a:rPr dirty="0" lang="it-IT" smtClean="0" sz="1300">
                <a:latin charset="0" pitchFamily="34" typeface="Tahoma"/>
                <a:cs charset="0" pitchFamily="34" typeface="Tahoma"/>
              </a:rPr>
              <a:t>:</a:t>
            </a:r>
            <a:endParaRPr dirty="0" lang="it-IT" sz="1300">
              <a:latin charset="0" pitchFamily="34" typeface="Tahoma"/>
              <a:cs charset="0" pitchFamily="34" typeface="Tahoma"/>
            </a:endParaRPr>
          </a:p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z="1300">
                <a:latin charset="0" pitchFamily="34" typeface="Tahoma"/>
                <a:cs charset="0" pitchFamily="34" typeface="Tahoma"/>
              </a:rPr>
              <a:t>Prof. Paolo Dario</a:t>
            </a:r>
          </a:p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dirty="0" lang="it-IT" sz="1300">
                <a:latin charset="0" pitchFamily="34" typeface="Tahoma"/>
                <a:cs charset="0" pitchFamily="34" typeface="Tahoma"/>
              </a:rPr>
              <a:t>Scuola Superiore </a:t>
            </a:r>
            <a:r>
              <a:rPr dirty="0" lang="it-IT" smtClean="0" sz="1300">
                <a:latin charset="0" pitchFamily="34" typeface="Tahoma"/>
                <a:cs charset="0" pitchFamily="34" typeface="Tahoma"/>
              </a:rPr>
              <a:t>Sant'Anna, Pisa, Italy</a:t>
            </a:r>
            <a:endParaRPr dirty="0" lang="it-IT" sz="1300">
              <a:latin charset="0" pitchFamily="34" typeface="Tahoma"/>
              <a:cs charset="0" pitchFamily="34" typeface="Tahoma"/>
            </a:endParaRPr>
          </a:p>
          <a:p>
            <a:pPr defTabSz="957263">
              <a:tabLst>
                <a:tab algn="l" pos="187325"/>
              </a:tabLst>
            </a:pPr>
            <a:endParaRPr dirty="0" lang="it-IT" sz="1300">
              <a:latin charset="0" pitchFamily="34" typeface="Arial Narrow"/>
            </a:endParaRPr>
          </a:p>
          <a:p>
            <a:pPr defTabSz="957263">
              <a:spcBef>
                <a:spcPct val="30000"/>
              </a:spcBef>
              <a:tabLst>
                <a:tab algn="l" pos="187325"/>
              </a:tabLst>
            </a:pPr>
            <a:endParaRPr dirty="0" lang="it-IT" sz="1300">
              <a:latin charset="0" pitchFamily="34" typeface="Arial Narrow"/>
            </a:endParaRPr>
          </a:p>
          <a:p>
            <a:pPr defTabSz="957263">
              <a:spcBef>
                <a:spcPct val="30000"/>
              </a:spcBef>
              <a:tabLst>
                <a:tab algn="l" pos="187325"/>
              </a:tabLst>
            </a:pPr>
            <a:r>
              <a:rPr dirty="0" lang="it-IT" sz="1000">
                <a:latin charset="0" pitchFamily="34" typeface="Tahoma"/>
                <a:cs charset="0" pitchFamily="34" typeface="Tahoma"/>
              </a:rPr>
              <a:t>Scuola Superiore Sant’Anna </a:t>
            </a:r>
            <a:r>
              <a:rPr dirty="0" lang="it-IT" smtClean="0" sz="1000">
                <a:latin charset="0" pitchFamily="34" typeface="Tahoma"/>
                <a:cs charset="0" pitchFamily="34" typeface="Tahoma"/>
              </a:rPr>
              <a:t>(SSSA)</a:t>
            </a:r>
            <a:r>
              <a:rPr dirty="0" lang="it-IT" sz="1000">
                <a:latin charset="0" pitchFamily="34" typeface="Tahoma"/>
                <a:cs charset="0" pitchFamily="34" typeface="Tahoma"/>
              </a:rPr>
              <a:t/>
            </a:r>
            <a:br>
              <a:rPr dirty="0" lang="it-IT" sz="1000">
                <a:latin charset="0" pitchFamily="34" typeface="Tahoma"/>
                <a:cs charset="0" pitchFamily="34" typeface="Tahoma"/>
              </a:rPr>
            </a:br>
            <a:r>
              <a:rPr dirty="0" lang="it-IT" smtClean="0" sz="1000">
                <a:latin charset="0" pitchFamily="34" typeface="Tahoma"/>
                <a:cs charset="0" pitchFamily="34" typeface="Tahoma"/>
              </a:rPr>
              <a:t>Piazza </a:t>
            </a:r>
            <a:r>
              <a:rPr dirty="0" lang="it-IT" sz="1000">
                <a:latin charset="0" pitchFamily="34" typeface="Tahoma"/>
                <a:cs charset="0" pitchFamily="34" typeface="Tahoma"/>
              </a:rPr>
              <a:t>Martiri della Libertà, 33 – Pisa (Italy) </a:t>
            </a:r>
            <a:br>
              <a:rPr dirty="0" lang="it-IT" sz="1000">
                <a:latin charset="0" pitchFamily="34" typeface="Tahoma"/>
                <a:cs charset="0" pitchFamily="34" typeface="Tahoma"/>
              </a:rPr>
            </a:br>
            <a:r>
              <a:rPr dirty="0" lang="it-IT" sz="1000">
                <a:latin charset="0" pitchFamily="34" typeface="Tahoma"/>
                <a:cs charset="0" pitchFamily="34" typeface="Tahoma"/>
              </a:rPr>
              <a:t>Tel: +39-050883420  Fax: +39-050883497</a:t>
            </a:r>
          </a:p>
          <a:p>
            <a:pPr defTabSz="957263">
              <a:spcBef>
                <a:spcPct val="30000"/>
              </a:spcBef>
              <a:tabLst>
                <a:tab algn="l" pos="187325"/>
              </a:tabLst>
            </a:pPr>
            <a:r>
              <a:rPr dirty="0" lang="it-IT" sz="1000">
                <a:latin charset="0" pitchFamily="34" typeface="Tahoma"/>
                <a:cs charset="0" pitchFamily="34" typeface="Tahoma"/>
              </a:rPr>
              <a:t> </a:t>
            </a:r>
            <a:r>
              <a:rPr dirty="0" lang="it-IT" smtClean="0" sz="1000">
                <a:latin charset="0" pitchFamily="34" typeface="Tahoma"/>
                <a:cs charset="0" pitchFamily="34" typeface="Tahoma"/>
              </a:rPr>
              <a:t>e-mail</a:t>
            </a:r>
            <a:r>
              <a:rPr dirty="0" lang="it-IT" sz="1000">
                <a:latin charset="0" pitchFamily="34" typeface="Tahoma"/>
                <a:cs charset="0" pitchFamily="34" typeface="Tahoma"/>
              </a:rPr>
              <a:t>: paolo.dario@sssup.it</a:t>
            </a:r>
            <a:endParaRPr dirty="0" lang="it-IT" sz="1300">
              <a:latin charset="0" pitchFamily="34" typeface="Arial Narrow"/>
            </a:endParaRPr>
          </a:p>
        </p:txBody>
      </p:sp>
      <p:sp>
        <p:nvSpPr>
          <p:cNvPr id="2055" name="Line 92"/>
          <p:cNvSpPr>
            <a:spLocks noChangeShapeType="1"/>
          </p:cNvSpPr>
          <p:nvPr/>
        </p:nvSpPr>
        <p:spPr bwMode="auto">
          <a:xfrm>
            <a:off x="0" y="6713538"/>
            <a:ext cx="33147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93"/>
          <p:cNvSpPr>
            <a:spLocks noChangeShapeType="1"/>
          </p:cNvSpPr>
          <p:nvPr/>
        </p:nvSpPr>
        <p:spPr bwMode="auto">
          <a:xfrm>
            <a:off x="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6"/>
          <p:cNvSpPr>
            <a:spLocks noChangeShapeType="1"/>
          </p:cNvSpPr>
          <p:nvPr/>
        </p:nvSpPr>
        <p:spPr bwMode="auto">
          <a:xfrm>
            <a:off x="990600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72"/>
          <p:cNvSpPr>
            <a:spLocks noChangeShapeType="1"/>
          </p:cNvSpPr>
          <p:nvPr/>
        </p:nvSpPr>
        <p:spPr bwMode="auto">
          <a:xfrm>
            <a:off x="3314700" y="6713538"/>
            <a:ext cx="32766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74"/>
          <p:cNvSpPr>
            <a:spLocks noChangeShapeType="1"/>
          </p:cNvSpPr>
          <p:nvPr/>
        </p:nvSpPr>
        <p:spPr bwMode="auto">
          <a:xfrm>
            <a:off x="6591300" y="6713538"/>
            <a:ext cx="33147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Text Box 534"/>
          <p:cNvSpPr txBox="1">
            <a:spLocks noChangeArrowheads="1"/>
          </p:cNvSpPr>
          <p:nvPr/>
        </p:nvSpPr>
        <p:spPr bwMode="auto">
          <a:xfrm>
            <a:off x="3508744" y="2995613"/>
            <a:ext cx="2796364" cy="1789490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defTabSz="957263">
              <a:spcBef>
                <a:spcPct val="40000"/>
              </a:spcBef>
            </a:pPr>
            <a:r>
              <a:rPr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Contract number: </a:t>
            </a:r>
            <a:r>
              <a:rPr b="1" dirty="0" lang="en-GB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FP7-248366</a:t>
            </a:r>
            <a:endParaRPr b="1" dirty="0" lang="en-GB" sz="11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  <a:p>
            <a:pPr defTabSz="957263">
              <a:spcBef>
                <a:spcPct val="40000"/>
              </a:spcBef>
            </a:pPr>
            <a:r>
              <a:rPr dirty="0" lang="en-US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Start date: </a:t>
            </a:r>
            <a:r>
              <a:rPr b="1" dirty="0" lang="en-US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December 1, </a:t>
            </a:r>
            <a:r>
              <a:rPr b="1" dirty="0" lang="en-US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2009</a:t>
            </a:r>
            <a:endParaRPr b="1" dirty="0" lang="en-GB" sz="11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  <a:p>
            <a:pPr defTabSz="957263">
              <a:spcBef>
                <a:spcPct val="40000"/>
              </a:spcBef>
            </a:pPr>
            <a:r>
              <a:rPr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Project duration: </a:t>
            </a:r>
            <a:r>
              <a:rPr b="1"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36 months</a:t>
            </a:r>
          </a:p>
          <a:p>
            <a:pPr defTabSz="957263">
              <a:spcBef>
                <a:spcPct val="40000"/>
              </a:spcBef>
            </a:pPr>
            <a:r>
              <a:rPr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Activities codes</a:t>
            </a:r>
            <a:r>
              <a:rPr dirty="0" lang="en-GB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: </a:t>
            </a:r>
            <a:r>
              <a:rPr b="1" dirty="0" lang="en-GB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ICT-2009.2.1 Challenge 2:</a:t>
            </a:r>
            <a:r>
              <a:rPr b="1" dirty="0" lang="en-US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 “Cognitive Systems, Interaction and Robotics”</a:t>
            </a:r>
            <a:endParaRPr b="1" dirty="0" lang="en-GB" sz="11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  <a:p>
            <a:pPr defTabSz="957263">
              <a:spcBef>
                <a:spcPct val="40000"/>
              </a:spcBef>
            </a:pPr>
            <a:r>
              <a:rPr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Project cost: </a:t>
            </a:r>
            <a:r>
              <a:rPr b="1" dirty="0" lang="en-GB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2.163.237 </a:t>
            </a:r>
            <a:r>
              <a:rPr b="1"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€</a:t>
            </a:r>
          </a:p>
          <a:p>
            <a:pPr defTabSz="957263">
              <a:spcBef>
                <a:spcPct val="40000"/>
              </a:spcBef>
            </a:pPr>
            <a:r>
              <a:rPr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EC contribution: </a:t>
            </a:r>
            <a:r>
              <a:rPr b="1" dirty="0" lang="en-GB" smtClean="0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1.659.000 </a:t>
            </a:r>
            <a:r>
              <a:rPr b="1" dirty="0" lang="en-GB" sz="11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€</a:t>
            </a:r>
          </a:p>
        </p:txBody>
      </p:sp>
      <p:sp>
        <p:nvSpPr>
          <p:cNvPr id="2066" name="Text Box 617"/>
          <p:cNvSpPr txBox="1">
            <a:spLocks noChangeArrowheads="1"/>
          </p:cNvSpPr>
          <p:nvPr/>
        </p:nvSpPr>
        <p:spPr bwMode="auto">
          <a:xfrm>
            <a:off x="1328676" y="1461036"/>
            <a:ext cx="165735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Scuola Superiore Sant’ Anna, Pisa </a:t>
            </a:r>
            <a:r>
              <a:rPr b="1" dirty="0" lang="it-IT" sz="1100">
                <a:latin charset="0" pitchFamily="34" typeface="Tahoma"/>
                <a:cs charset="0" pitchFamily="34" typeface="Tahoma"/>
              </a:rPr>
              <a:t>(</a:t>
            </a:r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Italy)</a:t>
            </a:r>
            <a:endParaRPr b="1" dirty="0" lang="it-IT" sz="1100">
              <a:latin charset="0" pitchFamily="34" typeface="Tahoma"/>
              <a:cs charset="0" pitchFamily="34" typeface="Tahoma"/>
            </a:endParaRPr>
          </a:p>
          <a:p>
            <a:pPr algn="l"/>
            <a:r>
              <a:rPr dirty="0" lang="it-IT" sz="1100">
                <a:latin charset="0" pitchFamily="34" typeface="Tahoma"/>
                <a:cs charset="0" pitchFamily="34" typeface="Tahoma"/>
              </a:rPr>
              <a:t>Paolo Dario</a:t>
            </a:r>
          </a:p>
          <a:p>
            <a:pPr algn="l"/>
            <a:r>
              <a:rPr dirty="0" lang="it-IT" sz="900">
                <a:latin charset="0" pitchFamily="34" typeface="Tahoma"/>
                <a:cs charset="0" pitchFamily="34" typeface="Tahoma"/>
              </a:rPr>
              <a:t>paolo.dario@sssup.it </a:t>
            </a:r>
            <a:endParaRPr dirty="0" lang="en-GB" sz="900">
              <a:latin charset="0" pitchFamily="34" typeface="Tahoma"/>
              <a:cs charset="0" pitchFamily="34" typeface="Tahoma"/>
            </a:endParaRPr>
          </a:p>
        </p:txBody>
      </p:sp>
      <p:sp>
        <p:nvSpPr>
          <p:cNvPr id="2072" name="Text Box 680"/>
          <p:cNvSpPr txBox="1">
            <a:spLocks noChangeArrowheads="1"/>
          </p:cNvSpPr>
          <p:nvPr/>
        </p:nvSpPr>
        <p:spPr bwMode="auto">
          <a:xfrm>
            <a:off x="1330201" y="2749571"/>
            <a:ext cx="2146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b="1" dirty="0" lang="en-GB" smtClean="0" sz="1100">
                <a:latin charset="0" pitchFamily="34" typeface="Tahoma"/>
                <a:cs charset="0" pitchFamily="34" typeface="Tahoma"/>
              </a:rPr>
              <a:t>Centre National de la </a:t>
            </a:r>
            <a:r>
              <a:rPr b="1" dirty="0" err="1" lang="en-GB" smtClean="0" sz="1100">
                <a:latin charset="0" pitchFamily="34" typeface="Tahoma"/>
                <a:cs charset="0" pitchFamily="34" typeface="Tahoma"/>
              </a:rPr>
              <a:t>Recherche</a:t>
            </a:r>
            <a:r>
              <a:rPr b="1" dirty="0" lang="en-GB" smtClean="0" sz="1100">
                <a:latin charset="0" pitchFamily="34" typeface="Tahoma"/>
                <a:cs charset="0" pitchFamily="34" typeface="Tahoma"/>
              </a:rPr>
              <a:t> </a:t>
            </a:r>
            <a:r>
              <a:rPr b="1" dirty="0" err="1" lang="en-GB" smtClean="0" sz="1100">
                <a:latin charset="0" pitchFamily="34" typeface="Tahoma"/>
                <a:cs charset="0" pitchFamily="34" typeface="Tahoma"/>
              </a:rPr>
              <a:t>Scientifique</a:t>
            </a:r>
            <a:r>
              <a:rPr b="1" dirty="0" lang="en-GB" smtClean="0" sz="1100">
                <a:latin charset="0" pitchFamily="34" typeface="Tahoma"/>
                <a:cs charset="0" pitchFamily="34" typeface="Tahoma"/>
              </a:rPr>
              <a:t>, Paris (France)</a:t>
            </a:r>
            <a:endParaRPr b="1" dirty="0" lang="en-GB" sz="1100">
              <a:latin charset="0" pitchFamily="34" typeface="Tahoma"/>
              <a:cs charset="0" pitchFamily="34" typeface="Tahoma"/>
            </a:endParaRPr>
          </a:p>
          <a:p>
            <a:pPr algn="l"/>
            <a:r>
              <a:rPr dirty="0" lang="en-GB" smtClean="0" sz="1100">
                <a:latin charset="0" pitchFamily="34" typeface="Tahoma"/>
                <a:cs charset="0" pitchFamily="34" typeface="Tahoma"/>
              </a:rPr>
              <a:t>Alain </a:t>
            </a:r>
            <a:r>
              <a:rPr dirty="0" err="1" lang="en-GB" smtClean="0" sz="1100">
                <a:latin charset="0" pitchFamily="34" typeface="Tahoma"/>
                <a:cs charset="0" pitchFamily="34" typeface="Tahoma"/>
              </a:rPr>
              <a:t>Berthoz</a:t>
            </a:r>
            <a:r>
              <a:rPr dirty="0" lang="en-GB" smtClean="0" sz="1100">
                <a:latin charset="0" pitchFamily="34" typeface="Tahoma"/>
                <a:cs charset="0" pitchFamily="34" typeface="Tahoma"/>
              </a:rPr>
              <a:t>                 </a:t>
            </a:r>
            <a:r>
              <a:rPr dirty="0" lang="en-GB" smtClean="0" sz="900">
                <a:latin charset="0" pitchFamily="34" typeface="Tahoma"/>
                <a:cs charset="0" pitchFamily="34" typeface="Tahoma"/>
              </a:rPr>
              <a:t>alain.berthoz@college-de-france.fr</a:t>
            </a:r>
          </a:p>
          <a:p>
            <a:pPr algn="l"/>
            <a:endParaRPr dirty="0" lang="en-GB" sz="1100">
              <a:latin charset="0" pitchFamily="34" typeface="Tahoma"/>
              <a:cs charset="0" pitchFamily="34" typeface="Tahoma"/>
            </a:endParaRPr>
          </a:p>
        </p:txBody>
      </p:sp>
      <p:pic>
        <p:nvPicPr>
          <p:cNvPr descr="title" id="2074" name="Picture 684"/>
          <p:cNvPicPr>
            <a:picLocks noChangeArrowheads="1" noChangeAspect="1"/>
          </p:cNvPicPr>
          <p:nvPr/>
        </p:nvPicPr>
        <p:blipFill>
          <a:blip cstate="screen" r:embed="rId3"/>
          <a:srcRect/>
          <a:stretch>
            <a:fillRect/>
          </a:stretch>
        </p:blipFill>
        <p:spPr bwMode="auto">
          <a:xfrm>
            <a:off x="720725" y="3071813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 Box 685"/>
          <p:cNvSpPr txBox="1">
            <a:spLocks noChangeArrowheads="1"/>
          </p:cNvSpPr>
          <p:nvPr/>
        </p:nvSpPr>
        <p:spPr bwMode="auto">
          <a:xfrm>
            <a:off x="1320677" y="4090307"/>
            <a:ext cx="2241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Istituto </a:t>
            </a:r>
            <a:r>
              <a:rPr b="1" dirty="0" err="1" lang="it-IT" smtClean="0" sz="1100">
                <a:latin charset="0" pitchFamily="34" typeface="Tahoma"/>
                <a:cs charset="0" pitchFamily="34" typeface="Tahoma"/>
              </a:rPr>
              <a:t>Superior</a:t>
            </a:r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 Técnico, </a:t>
            </a:r>
            <a:r>
              <a:rPr b="1" dirty="0" err="1" lang="it-IT" smtClean="0" sz="1100">
                <a:latin charset="0" pitchFamily="34" typeface="Tahoma"/>
                <a:cs charset="0" pitchFamily="34" typeface="Tahoma"/>
              </a:rPr>
              <a:t>Lisbon</a:t>
            </a:r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 (</a:t>
            </a:r>
            <a:r>
              <a:rPr b="1" dirty="0" err="1" lang="it-IT" smtClean="0" sz="1100">
                <a:latin charset="0" pitchFamily="34" typeface="Tahoma"/>
                <a:cs charset="0" pitchFamily="34" typeface="Tahoma"/>
              </a:rPr>
              <a:t>Portugal</a:t>
            </a:r>
            <a:r>
              <a:rPr b="1" dirty="0" lang="it-IT" smtClean="0" sz="1100">
                <a:latin charset="0" pitchFamily="34" typeface="Tahoma"/>
                <a:cs charset="0" pitchFamily="34" typeface="Tahoma"/>
              </a:rPr>
              <a:t>)</a:t>
            </a:r>
          </a:p>
          <a:p>
            <a:pPr algn="l"/>
            <a:r>
              <a:rPr dirty="0" lang="it-IT" smtClean="0" sz="1100">
                <a:latin charset="0" pitchFamily="34" typeface="Tahoma"/>
                <a:cs charset="0" pitchFamily="34" typeface="Tahoma"/>
              </a:rPr>
              <a:t>José Santos-Victor  </a:t>
            </a:r>
          </a:p>
          <a:p>
            <a:pPr algn="l"/>
            <a:r>
              <a:rPr dirty="0" lang="it-IT" smtClean="0" sz="900">
                <a:latin charset="0" pitchFamily="34" typeface="Tahoma"/>
                <a:cs charset="0" pitchFamily="34" typeface="Tahoma"/>
              </a:rPr>
              <a:t>jasv@isr.ist.utl.pt</a:t>
            </a:r>
          </a:p>
          <a:p>
            <a:pPr algn="l"/>
            <a:endParaRPr dirty="0" lang="it-IT" smtClean="0" sz="1100">
              <a:latin charset="0" pitchFamily="34" typeface="Tahoma"/>
              <a:cs charset="0" pitchFamily="34" typeface="Tahoma"/>
            </a:endParaRPr>
          </a:p>
          <a:p>
            <a:pPr algn="l"/>
            <a:r>
              <a:rPr dirty="0" lang="it-IT" smtClean="0" sz="1100"/>
              <a:t> </a:t>
            </a:r>
            <a:endParaRPr dirty="0" lang="en-GB" sz="800">
              <a:latin charset="0" pitchFamily="34" typeface="Tahoma"/>
              <a:cs charset="0" pitchFamily="34" typeface="Tahoma"/>
            </a:endParaRPr>
          </a:p>
        </p:txBody>
      </p:sp>
      <p:sp>
        <p:nvSpPr>
          <p:cNvPr id="2079" name="Text Box 691"/>
          <p:cNvSpPr txBox="1">
            <a:spLocks noChangeArrowheads="1"/>
          </p:cNvSpPr>
          <p:nvPr/>
        </p:nvSpPr>
        <p:spPr bwMode="auto">
          <a:xfrm>
            <a:off x="1381888" y="5328991"/>
            <a:ext cx="160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b="1" dirty="0" err="1" lang="en-GB" smtClean="0" sz="1100">
                <a:latin charset="0" pitchFamily="34" typeface="Tahoma"/>
                <a:cs charset="0" pitchFamily="34" typeface="Tahoma"/>
              </a:rPr>
              <a:t>Waseda</a:t>
            </a:r>
            <a:r>
              <a:rPr b="1" dirty="0" lang="en-GB" smtClean="0" sz="1100">
                <a:latin charset="0" pitchFamily="34" typeface="Tahoma"/>
                <a:cs charset="0" pitchFamily="34" typeface="Tahoma"/>
              </a:rPr>
              <a:t> University, Tokyo (Japan)</a:t>
            </a:r>
            <a:endParaRPr b="1" dirty="0" lang="en-GB" sz="1100">
              <a:latin charset="0" pitchFamily="34" typeface="Tahoma"/>
              <a:cs charset="0" pitchFamily="34" typeface="Tahoma"/>
            </a:endParaRPr>
          </a:p>
          <a:p>
            <a:pPr algn="l"/>
            <a:r>
              <a:rPr dirty="0" err="1" lang="en-GB" smtClean="0" sz="1100">
                <a:latin charset="0" pitchFamily="34" typeface="Tahoma"/>
                <a:cs charset="0" pitchFamily="34" typeface="Tahoma"/>
              </a:rPr>
              <a:t>Atsuo</a:t>
            </a:r>
            <a:r>
              <a:rPr dirty="0" lang="en-GB" smtClean="0" sz="1100">
                <a:latin charset="0" pitchFamily="34" typeface="Tahoma"/>
                <a:cs charset="0" pitchFamily="34" typeface="Tahoma"/>
              </a:rPr>
              <a:t> </a:t>
            </a:r>
            <a:r>
              <a:rPr dirty="0" err="1" lang="en-GB" smtClean="0" sz="1100">
                <a:latin charset="0" pitchFamily="34" typeface="Tahoma"/>
                <a:cs charset="0" pitchFamily="34" typeface="Tahoma"/>
              </a:rPr>
              <a:t>Takanishi</a:t>
            </a:r>
            <a:endParaRPr dirty="0" lang="en-GB" sz="1100">
              <a:latin charset="0" pitchFamily="34" typeface="Tahoma"/>
              <a:cs charset="0" pitchFamily="34" typeface="Tahoma"/>
            </a:endParaRPr>
          </a:p>
          <a:p>
            <a:pPr algn="l"/>
            <a:r>
              <a:rPr dirty="0" lang="en-GB" smtClean="0" sz="900">
                <a:latin charset="0" pitchFamily="34" typeface="Tahoma"/>
                <a:cs charset="0" pitchFamily="34" typeface="Tahoma"/>
              </a:rPr>
              <a:t>takanisi@waseda.jp</a:t>
            </a:r>
            <a:endParaRPr dirty="0" lang="en-GB" sz="900">
              <a:latin charset="0" pitchFamily="34" typeface="Tahoma"/>
              <a:cs charset="0" pitchFamily="34" typeface="Tahoma"/>
            </a:endParaRPr>
          </a:p>
        </p:txBody>
      </p:sp>
      <p:pic>
        <p:nvPicPr>
          <p:cNvPr id="2084" name="Picture 725"/>
          <p:cNvPicPr>
            <a:picLocks noChangeArrowheads="1" noChangeAspect="1"/>
          </p:cNvPicPr>
          <p:nvPr/>
        </p:nvPicPr>
        <p:blipFill>
          <a:blip cstate="screen" r:embed="rId4"/>
          <a:srcRect/>
          <a:stretch>
            <a:fillRect/>
          </a:stretch>
        </p:blipFill>
        <p:spPr bwMode="auto">
          <a:xfrm>
            <a:off x="4595813" y="5857875"/>
            <a:ext cx="642937" cy="428625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sp>
        <p:nvSpPr>
          <p:cNvPr id="2086" name="Text Box 534"/>
          <p:cNvSpPr txBox="1">
            <a:spLocks noChangeArrowheads="1"/>
          </p:cNvSpPr>
          <p:nvPr/>
        </p:nvSpPr>
        <p:spPr bwMode="auto">
          <a:xfrm>
            <a:off x="3284538" y="5000625"/>
            <a:ext cx="3211955" cy="435274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defTabSz="957263">
              <a:spcBef>
                <a:spcPct val="40000"/>
              </a:spcBef>
            </a:pPr>
            <a:r>
              <a:rPr dirty="0" lang="en-US" sz="1100">
                <a:latin charset="0" pitchFamily="34" typeface="Tahoma"/>
                <a:cs charset="0" pitchFamily="34" typeface="Tahoma"/>
              </a:rPr>
              <a:t>The </a:t>
            </a:r>
            <a:r>
              <a:rPr dirty="0" err="1" lang="en-US" smtClean="0" sz="1100">
                <a:latin charset="0" pitchFamily="34" typeface="Tahoma"/>
                <a:cs charset="0" pitchFamily="34" typeface="Tahoma"/>
              </a:rPr>
              <a:t>RoboSoM</a:t>
            </a:r>
            <a:r>
              <a:rPr dirty="0" lang="en-US" smtClean="0" sz="1100">
                <a:latin charset="0" pitchFamily="34" typeface="Tahoma"/>
                <a:cs charset="0" pitchFamily="34" typeface="Tahoma"/>
              </a:rPr>
              <a:t> </a:t>
            </a:r>
            <a:r>
              <a:rPr dirty="0" lang="en-US" sz="1100">
                <a:latin charset="0" pitchFamily="34" typeface="Tahoma"/>
                <a:cs charset="0" pitchFamily="34" typeface="Tahoma"/>
              </a:rPr>
              <a:t>project involves </a:t>
            </a:r>
            <a:r>
              <a:rPr dirty="0" lang="en-US" smtClean="0" sz="1100">
                <a:latin charset="0" pitchFamily="34" typeface="Tahoma"/>
                <a:cs charset="0" pitchFamily="34" typeface="Tahoma"/>
              </a:rPr>
              <a:t>four </a:t>
            </a:r>
            <a:r>
              <a:rPr dirty="0" lang="en-US" sz="1100">
                <a:latin charset="0" pitchFamily="34" typeface="Tahoma"/>
                <a:cs charset="0" pitchFamily="34" typeface="Tahoma"/>
              </a:rPr>
              <a:t>partners </a:t>
            </a:r>
            <a:r>
              <a:rPr dirty="0" lang="en-US" smtClean="0" sz="1100">
                <a:latin charset="0" pitchFamily="34" typeface="Tahoma"/>
                <a:cs charset="0" pitchFamily="34" typeface="Tahoma"/>
              </a:rPr>
              <a:t>from: </a:t>
            </a:r>
            <a:r>
              <a:rPr dirty="0" lang="en-US" sz="1100">
                <a:latin charset="0" pitchFamily="34" typeface="Tahoma"/>
                <a:cs charset="0" pitchFamily="34" typeface="Tahoma"/>
              </a:rPr>
              <a:t>Italy, </a:t>
            </a:r>
            <a:r>
              <a:rPr dirty="0" lang="en-US" smtClean="0" sz="1100">
                <a:latin charset="0" pitchFamily="34" typeface="Tahoma"/>
                <a:cs charset="0" pitchFamily="34" typeface="Tahoma"/>
              </a:rPr>
              <a:t>France, Portugal, Japan</a:t>
            </a:r>
            <a:endParaRPr dirty="0" lang="en-GB" sz="1100">
              <a:latin charset="0" pitchFamily="34" typeface="Tahoma"/>
              <a:cs charset="0" pitchFamily="34" typeface="Tahoma"/>
            </a:endParaRPr>
          </a:p>
        </p:txBody>
      </p:sp>
      <p:sp>
        <p:nvSpPr>
          <p:cNvPr id="2087" name="Rectangle 89"/>
          <p:cNvSpPr>
            <a:spLocks noChangeArrowheads="1"/>
          </p:cNvSpPr>
          <p:nvPr/>
        </p:nvSpPr>
        <p:spPr bwMode="auto">
          <a:xfrm>
            <a:off x="-208959" y="724379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PARTNERSHIP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sp>
        <p:nvSpPr>
          <p:cNvPr id="83" name="Rettangolo arrotondato 82"/>
          <p:cNvSpPr/>
          <p:nvPr/>
        </p:nvSpPr>
        <p:spPr bwMode="auto">
          <a:xfrm>
            <a:off x="7381875" y="6567488"/>
            <a:ext cx="1928813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595313" y="6557963"/>
            <a:ext cx="1928812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2091" name="Line 318"/>
          <p:cNvSpPr>
            <a:spLocks noChangeShapeType="1"/>
          </p:cNvSpPr>
          <p:nvPr/>
        </p:nvSpPr>
        <p:spPr bwMode="auto">
          <a:xfrm>
            <a:off x="-20638" y="323850"/>
            <a:ext cx="3281363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2" name="Line 322"/>
          <p:cNvSpPr>
            <a:spLocks noChangeShapeType="1"/>
          </p:cNvSpPr>
          <p:nvPr/>
        </p:nvSpPr>
        <p:spPr bwMode="auto">
          <a:xfrm>
            <a:off x="3260725" y="323850"/>
            <a:ext cx="3286125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3" name="Line 324"/>
          <p:cNvSpPr>
            <a:spLocks noChangeShapeType="1"/>
          </p:cNvSpPr>
          <p:nvPr/>
        </p:nvSpPr>
        <p:spPr bwMode="auto">
          <a:xfrm>
            <a:off x="6546850" y="323850"/>
            <a:ext cx="335915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4" name="Rectangle 809"/>
          <p:cNvSpPr>
            <a:spLocks noChangeArrowheads="1"/>
          </p:cNvSpPr>
          <p:nvPr/>
        </p:nvSpPr>
        <p:spPr bwMode="auto">
          <a:xfrm>
            <a:off x="3368675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pic>
        <p:nvPicPr>
          <p:cNvPr id="2097" name="Picture 725"/>
          <p:cNvPicPr>
            <a:picLocks noChangeArrowheads="1" noChangeAspect="1"/>
          </p:cNvPicPr>
          <p:nvPr/>
        </p:nvPicPr>
        <p:blipFill>
          <a:blip cstate="screen" r:embed="rId5"/>
          <a:srcRect/>
          <a:stretch>
            <a:fillRect/>
          </a:stretch>
        </p:blipFill>
        <p:spPr bwMode="auto">
          <a:xfrm>
            <a:off x="7273925" y="142875"/>
            <a:ext cx="322263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pic>
        <p:nvPicPr>
          <p:cNvPr id="2100" name="Picture 725"/>
          <p:cNvPicPr>
            <a:picLocks noChangeArrowheads="1" noChangeAspect="1"/>
          </p:cNvPicPr>
          <p:nvPr/>
        </p:nvPicPr>
        <p:blipFill>
          <a:blip cstate="screen" r:embed="rId5"/>
          <a:srcRect/>
          <a:stretch>
            <a:fillRect/>
          </a:stretch>
        </p:blipFill>
        <p:spPr bwMode="auto">
          <a:xfrm>
            <a:off x="3952875" y="142875"/>
            <a:ext cx="322263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pic>
        <p:nvPicPr>
          <p:cNvPr id="2103" name="Picture 725"/>
          <p:cNvPicPr>
            <a:picLocks noChangeArrowheads="1" noChangeAspect="1"/>
          </p:cNvPicPr>
          <p:nvPr/>
        </p:nvPicPr>
        <p:blipFill>
          <a:blip cstate="screen" r:embed="rId5"/>
          <a:srcRect/>
          <a:stretch>
            <a:fillRect/>
          </a:stretch>
        </p:blipFill>
        <p:spPr bwMode="auto">
          <a:xfrm>
            <a:off x="630238" y="142875"/>
            <a:ext cx="322262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sp>
        <p:nvSpPr>
          <p:cNvPr id="2106" name="Rectangle 809"/>
          <p:cNvSpPr>
            <a:spLocks noChangeArrowheads="1"/>
          </p:cNvSpPr>
          <p:nvPr/>
        </p:nvSpPr>
        <p:spPr bwMode="auto">
          <a:xfrm>
            <a:off x="55563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sp>
        <p:nvSpPr>
          <p:cNvPr id="2108" name="Rectangle 809"/>
          <p:cNvSpPr>
            <a:spLocks noChangeArrowheads="1"/>
          </p:cNvSpPr>
          <p:nvPr/>
        </p:nvSpPr>
        <p:spPr bwMode="auto">
          <a:xfrm>
            <a:off x="6681788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pic>
        <p:nvPicPr>
          <p:cNvPr descr="C:\Users\Irene\Desktop\_ P o s t e r s_\LOGO_SANT ANNA.jpg" id="2109" name="Picture 48"/>
          <p:cNvPicPr>
            <a:picLocks noChangeArrowheads="1" noChangeAspect="1"/>
          </p:cNvPicPr>
          <p:nvPr/>
        </p:nvPicPr>
        <p:blipFill>
          <a:blip cstate="screen" r:embed="rId6"/>
          <a:srcRect/>
          <a:stretch>
            <a:fillRect/>
          </a:stretch>
        </p:blipFill>
        <p:spPr bwMode="auto">
          <a:xfrm>
            <a:off x="4279388" y="1805049"/>
            <a:ext cx="1503972" cy="38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00810" y="1392136"/>
            <a:ext cx="109681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218828" y="2666505"/>
            <a:ext cx="1109664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9"/>
          <a:srcRect b="26974"/>
          <a:stretch>
            <a:fillRect/>
          </a:stretch>
        </p:blipFill>
        <p:spPr bwMode="auto">
          <a:xfrm>
            <a:off x="264226" y="4003130"/>
            <a:ext cx="990600" cy="11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cstate="print" r:embed="rId10"/>
          <a:srcRect l="25807" r="24462"/>
          <a:stretch>
            <a:fillRect/>
          </a:stretch>
        </p:blipFill>
        <p:spPr bwMode="auto">
          <a:xfrm>
            <a:off x="180389" y="5088317"/>
            <a:ext cx="1219918" cy="12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>
          <a:blip cstate="print" r:embed="rId11"/>
          <a:srcRect/>
          <a:stretch>
            <a:fillRect/>
          </a:stretch>
        </p:blipFill>
        <p:spPr bwMode="auto">
          <a:xfrm>
            <a:off x="7829550" y="5838825"/>
            <a:ext cx="9525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rrowheads="1" noChangeAspect="1"/>
          </p:cNvPicPr>
          <p:nvPr/>
        </p:nvPicPr>
        <p:blipFill>
          <a:blip cstate="print" r:embed="rId12"/>
          <a:srcRect/>
          <a:stretch>
            <a:fillRect/>
          </a:stretch>
        </p:blipFill>
        <p:spPr bwMode="auto">
          <a:xfrm>
            <a:off x="6679499" y="658891"/>
            <a:ext cx="3028950" cy="8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rrowheads="1" noChangeAspect="1"/>
          </p:cNvPicPr>
          <p:nvPr/>
        </p:nvPicPr>
        <p:blipFill>
          <a:blip cstate="print" r:embed="rId13"/>
          <a:srcRect/>
          <a:stretch>
            <a:fillRect/>
          </a:stretch>
        </p:blipFill>
        <p:spPr bwMode="auto">
          <a:xfrm>
            <a:off x="4210050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cstate="print" r:embed="rId14"/>
          <a:srcRect/>
          <a:stretch>
            <a:fillRect/>
          </a:stretch>
        </p:blipFill>
        <p:spPr bwMode="auto">
          <a:xfrm>
            <a:off x="5000625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cstate="print" r:embed="rId15"/>
          <a:srcRect/>
          <a:stretch>
            <a:fillRect/>
          </a:stretch>
        </p:blipFill>
        <p:spPr bwMode="auto">
          <a:xfrm>
            <a:off x="4619625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rrowheads="1" noChangeAspect="1"/>
          </p:cNvPicPr>
          <p:nvPr/>
        </p:nvPicPr>
        <p:blipFill>
          <a:blip cstate="print" r:embed="rId16"/>
          <a:srcRect/>
          <a:stretch>
            <a:fillRect/>
          </a:stretch>
        </p:blipFill>
        <p:spPr bwMode="auto">
          <a:xfrm>
            <a:off x="5381625" y="5476875"/>
            <a:ext cx="285750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rrowheads="1" noChangeAspect="1"/>
          </p:cNvPicPr>
          <p:nvPr/>
        </p:nvPicPr>
        <p:blipFill>
          <a:blip cstate="print" r:embed="rId17"/>
          <a:srcRect/>
          <a:stretch>
            <a:fillRect/>
          </a:stretch>
        </p:blipFill>
        <p:spPr bwMode="auto">
          <a:xfrm>
            <a:off x="6850784" y="1876424"/>
            <a:ext cx="234597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rrowheads="1" noChangeAspect="1"/>
          </p:cNvPicPr>
          <p:nvPr/>
        </p:nvPicPr>
        <p:blipFill>
          <a:blip cstate="print" r:embed="rId18"/>
          <a:srcRect/>
          <a:stretch>
            <a:fillRect/>
          </a:stretch>
        </p:blipFill>
        <p:spPr bwMode="auto">
          <a:xfrm>
            <a:off x="23241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6"/>
          <p:cNvPicPr>
            <a:picLocks noChangeArrowheads="1" noChangeAspect="1"/>
          </p:cNvPicPr>
          <p:nvPr/>
        </p:nvPicPr>
        <p:blipFill>
          <a:blip cstate="print" r:embed="rId18"/>
          <a:srcRect/>
          <a:stretch>
            <a:fillRect/>
          </a:stretch>
        </p:blipFill>
        <p:spPr bwMode="auto">
          <a:xfrm>
            <a:off x="58293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6"/>
          <p:cNvPicPr>
            <a:picLocks noChangeArrowheads="1" noChangeAspect="1"/>
          </p:cNvPicPr>
          <p:nvPr/>
        </p:nvPicPr>
        <p:blipFill>
          <a:blip cstate="print" r:embed="rId18"/>
          <a:srcRect/>
          <a:stretch>
            <a:fillRect/>
          </a:stretch>
        </p:blipFill>
        <p:spPr bwMode="auto">
          <a:xfrm>
            <a:off x="925387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3166423" y="765937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PROJECT INFORMATION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sp>
        <p:nvSpPr>
          <p:cNvPr id="82" name="Rectangle 89"/>
          <p:cNvSpPr>
            <a:spLocks noChangeArrowheads="1"/>
          </p:cNvSpPr>
          <p:nvPr/>
        </p:nvSpPr>
        <p:spPr bwMode="auto">
          <a:xfrm>
            <a:off x="6435725" y="1335087"/>
            <a:ext cx="35941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A ROBOTIC SENSE OF MOVEMENT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pic>
        <p:nvPicPr>
          <p:cNvPr id="50" name="Picture 8"/>
          <p:cNvPicPr>
            <a:picLocks noChangeArrowheads="1" noChangeAspect="1"/>
          </p:cNvPicPr>
          <p:nvPr/>
        </p:nvPicPr>
        <p:blipFill>
          <a:blip cstate="print" r:embed="rId11"/>
          <a:srcRect/>
          <a:stretch>
            <a:fillRect/>
          </a:stretch>
        </p:blipFill>
        <p:spPr bwMode="auto">
          <a:xfrm>
            <a:off x="7922568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8"/>
          <p:cNvPicPr>
            <a:picLocks noChangeArrowheads="1" noChangeAspect="1"/>
          </p:cNvPicPr>
          <p:nvPr/>
        </p:nvPicPr>
        <p:blipFill>
          <a:blip cstate="print" r:embed="rId11"/>
          <a:srcRect/>
          <a:stretch>
            <a:fillRect/>
          </a:stretch>
        </p:blipFill>
        <p:spPr bwMode="auto">
          <a:xfrm>
            <a:off x="4500505" y="116772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8"/>
          <p:cNvPicPr>
            <a:picLocks noChangeArrowheads="1" noChangeAspect="1"/>
          </p:cNvPicPr>
          <p:nvPr/>
        </p:nvPicPr>
        <p:blipFill>
          <a:blip cstate="print" r:embed="rId11"/>
          <a:srcRect/>
          <a:stretch>
            <a:fillRect/>
          </a:stretch>
        </p:blipFill>
        <p:spPr bwMode="auto">
          <a:xfrm>
            <a:off x="1151664" y="116772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tangolo arrotondato 77"/>
          <p:cNvSpPr/>
          <p:nvPr/>
        </p:nvSpPr>
        <p:spPr bwMode="auto">
          <a:xfrm>
            <a:off x="3952875" y="6577013"/>
            <a:ext cx="1928813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77" name="Rettangolo arrotondato 76"/>
          <p:cNvSpPr/>
          <p:nvPr/>
        </p:nvSpPr>
        <p:spPr bwMode="auto">
          <a:xfrm>
            <a:off x="223283" y="3552936"/>
            <a:ext cx="1169581" cy="2018524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55" name="Line 92"/>
          <p:cNvSpPr>
            <a:spLocks noChangeShapeType="1"/>
          </p:cNvSpPr>
          <p:nvPr/>
        </p:nvSpPr>
        <p:spPr bwMode="auto">
          <a:xfrm>
            <a:off x="0" y="6713538"/>
            <a:ext cx="33147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93"/>
          <p:cNvSpPr>
            <a:spLocks noChangeShapeType="1"/>
          </p:cNvSpPr>
          <p:nvPr/>
        </p:nvSpPr>
        <p:spPr bwMode="auto">
          <a:xfrm>
            <a:off x="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6"/>
          <p:cNvSpPr>
            <a:spLocks noChangeShapeType="1"/>
          </p:cNvSpPr>
          <p:nvPr/>
        </p:nvSpPr>
        <p:spPr bwMode="auto">
          <a:xfrm>
            <a:off x="990600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72"/>
          <p:cNvSpPr>
            <a:spLocks noChangeShapeType="1"/>
          </p:cNvSpPr>
          <p:nvPr/>
        </p:nvSpPr>
        <p:spPr bwMode="auto">
          <a:xfrm>
            <a:off x="3314700" y="6713538"/>
            <a:ext cx="32766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74"/>
          <p:cNvSpPr>
            <a:spLocks noChangeShapeType="1"/>
          </p:cNvSpPr>
          <p:nvPr/>
        </p:nvSpPr>
        <p:spPr bwMode="auto">
          <a:xfrm>
            <a:off x="6591300" y="6713538"/>
            <a:ext cx="331470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7" name="Rectangle 89"/>
          <p:cNvSpPr>
            <a:spLocks noChangeArrowheads="1"/>
          </p:cNvSpPr>
          <p:nvPr/>
        </p:nvSpPr>
        <p:spPr bwMode="auto">
          <a:xfrm>
            <a:off x="-260350" y="754062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OBJECTIVES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sp>
        <p:nvSpPr>
          <p:cNvPr id="83" name="Rettangolo arrotondato 82"/>
          <p:cNvSpPr/>
          <p:nvPr/>
        </p:nvSpPr>
        <p:spPr bwMode="auto">
          <a:xfrm>
            <a:off x="7381875" y="6567488"/>
            <a:ext cx="1928813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595313" y="6557963"/>
            <a:ext cx="1928812" cy="217487"/>
          </a:xfrm>
          <a:prstGeom prst="roundRect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b="1" dirty="0" lang="en-US" smtClean="0" sz="14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www.robosom.eu</a:t>
            </a:r>
            <a:endParaRPr b="1" dirty="0" lang="it-IT" sz="14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2091" name="Line 318"/>
          <p:cNvSpPr>
            <a:spLocks noChangeShapeType="1"/>
          </p:cNvSpPr>
          <p:nvPr/>
        </p:nvSpPr>
        <p:spPr bwMode="auto">
          <a:xfrm>
            <a:off x="-20638" y="323850"/>
            <a:ext cx="3281363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2" name="Line 322"/>
          <p:cNvSpPr>
            <a:spLocks noChangeShapeType="1"/>
          </p:cNvSpPr>
          <p:nvPr/>
        </p:nvSpPr>
        <p:spPr bwMode="auto">
          <a:xfrm>
            <a:off x="3260725" y="323850"/>
            <a:ext cx="3286125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3" name="Line 324"/>
          <p:cNvSpPr>
            <a:spLocks noChangeShapeType="1"/>
          </p:cNvSpPr>
          <p:nvPr/>
        </p:nvSpPr>
        <p:spPr bwMode="auto">
          <a:xfrm>
            <a:off x="6546850" y="323850"/>
            <a:ext cx="3359150" cy="0"/>
          </a:xfrm>
          <a:prstGeom prst="line">
            <a:avLst/>
          </a:prstGeom>
          <a:noFill/>
          <a:ln cap="sq" w="28575">
            <a:noFill/>
            <a:round/>
            <a:headEnd/>
            <a:tailEnd/>
          </a:ln>
        </p:spPr>
        <p:txBody>
          <a:bodyPr bIns="108000" lIns="360000" rIns="360000" tIns="108000"/>
          <a:lstStyle/>
          <a:p>
            <a:endParaRPr lang="it-IT"/>
          </a:p>
        </p:txBody>
      </p:sp>
      <p:sp>
        <p:nvSpPr>
          <p:cNvPr id="2094" name="Rectangle 809"/>
          <p:cNvSpPr>
            <a:spLocks noChangeArrowheads="1"/>
          </p:cNvSpPr>
          <p:nvPr/>
        </p:nvSpPr>
        <p:spPr bwMode="auto">
          <a:xfrm>
            <a:off x="3368675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pic>
        <p:nvPicPr>
          <p:cNvPr id="2097" name="Picture 725"/>
          <p:cNvPicPr>
            <a:picLocks noChangeArrowheads="1" noChangeAspect="1"/>
          </p:cNvPicPr>
          <p:nvPr/>
        </p:nvPicPr>
        <p:blipFill>
          <a:blip cstate="screen" r:embed="rId3"/>
          <a:srcRect/>
          <a:stretch>
            <a:fillRect/>
          </a:stretch>
        </p:blipFill>
        <p:spPr bwMode="auto">
          <a:xfrm>
            <a:off x="7273925" y="142875"/>
            <a:ext cx="322263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pic>
        <p:nvPicPr>
          <p:cNvPr id="2100" name="Picture 725"/>
          <p:cNvPicPr>
            <a:picLocks noChangeArrowheads="1" noChangeAspect="1"/>
          </p:cNvPicPr>
          <p:nvPr/>
        </p:nvPicPr>
        <p:blipFill>
          <a:blip cstate="screen" r:embed="rId3"/>
          <a:srcRect/>
          <a:stretch>
            <a:fillRect/>
          </a:stretch>
        </p:blipFill>
        <p:spPr bwMode="auto">
          <a:xfrm>
            <a:off x="3952875" y="142875"/>
            <a:ext cx="322263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pic>
        <p:nvPicPr>
          <p:cNvPr id="2103" name="Picture 725"/>
          <p:cNvPicPr>
            <a:picLocks noChangeArrowheads="1" noChangeAspect="1"/>
          </p:cNvPicPr>
          <p:nvPr/>
        </p:nvPicPr>
        <p:blipFill>
          <a:blip cstate="screen" r:embed="rId3"/>
          <a:srcRect/>
          <a:stretch>
            <a:fillRect/>
          </a:stretch>
        </p:blipFill>
        <p:spPr bwMode="auto">
          <a:xfrm>
            <a:off x="630238" y="142875"/>
            <a:ext cx="322262" cy="2143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</p:pic>
      <p:sp>
        <p:nvSpPr>
          <p:cNvPr id="2106" name="Rectangle 809"/>
          <p:cNvSpPr>
            <a:spLocks noChangeArrowheads="1"/>
          </p:cNvSpPr>
          <p:nvPr/>
        </p:nvSpPr>
        <p:spPr bwMode="auto">
          <a:xfrm>
            <a:off x="55563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sp>
        <p:nvSpPr>
          <p:cNvPr id="2108" name="Rectangle 809"/>
          <p:cNvSpPr>
            <a:spLocks noChangeArrowheads="1"/>
          </p:cNvSpPr>
          <p:nvPr/>
        </p:nvSpPr>
        <p:spPr bwMode="auto">
          <a:xfrm>
            <a:off x="6681788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algn="ctr"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lang="it-IT"/>
          </a:p>
        </p:txBody>
      </p:sp>
      <p:pic>
        <p:nvPicPr>
          <p:cNvPr id="1040" name="Picture 1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23241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8293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9253869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3041059" y="744537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THE SENSE OF MOVEMENT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sp>
        <p:nvSpPr>
          <p:cNvPr id="51" name="Text Box 534"/>
          <p:cNvSpPr txBox="1">
            <a:spLocks noChangeArrowheads="1"/>
          </p:cNvSpPr>
          <p:nvPr/>
        </p:nvSpPr>
        <p:spPr bwMode="auto">
          <a:xfrm>
            <a:off x="200025" y="1085850"/>
            <a:ext cx="2581275" cy="2635876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algn="just"/>
            <a:r>
              <a:rPr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RoboSoM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aims at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study and robotic implementation of a model of the sense of movement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, that endows a humanoid robot with advanced perception and action capabilities in biped locomotion, based on a unified inertial reference frame and on predictive behavior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.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This implementation in a very advanced humanoid robot will lead to enhanced performance in the real world, in terms of capability of accomplishing practical and helpful tasks.  </a:t>
            </a:r>
          </a:p>
          <a:p>
            <a:r>
              <a:rPr dirty="0" lang="en-US" smtClean="0" sz="1100"/>
              <a:t> </a:t>
            </a:r>
            <a:endParaRPr dirty="0" lang="en-US" sz="1100"/>
          </a:p>
        </p:txBody>
      </p:sp>
      <p:pic>
        <p:nvPicPr>
          <p:cNvPr descr="wabian" id="1026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07963" y="3625702"/>
            <a:ext cx="1184902" cy="203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512592" y="4189229"/>
            <a:ext cx="1208955" cy="213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534"/>
          <p:cNvSpPr txBox="1">
            <a:spLocks noChangeArrowheads="1"/>
          </p:cNvSpPr>
          <p:nvPr/>
        </p:nvSpPr>
        <p:spPr bwMode="auto">
          <a:xfrm>
            <a:off x="3199158" y="1054925"/>
            <a:ext cx="3118515" cy="2974430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Two main ideas relate to the concept of sense of movement:</a:t>
            </a:r>
          </a:p>
          <a:p>
            <a:pPr algn="just" indent="-228600" marL="228600">
              <a:buFont typeface="+mj-lt"/>
              <a:buAutoNum type="arabicPeriod"/>
            </a:pP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integration of a variety of sensory signals, mostly </a:t>
            </a:r>
            <a:r>
              <a:rPr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proprioceptive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: the brain uses this information to generate a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unified inertial reference frame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, </a:t>
            </a:r>
            <a:r>
              <a:rPr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centred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in the head, that allows whole-body coordinated movements and head-oriented locomotion;</a:t>
            </a:r>
          </a:p>
          <a:p>
            <a:pPr algn="just" indent="-228600" marL="228600">
              <a:buFont typeface="+mj-lt"/>
              <a:buAutoNum type="arabicPeriod"/>
            </a:pP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in humans, perception is not just the interpretation of sensory signals, but a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prediction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of consequences of actions. Perception can be defined as a </a:t>
            </a:r>
            <a:r>
              <a:rPr dirty="0" i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simulated action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: perceptual activity is not confined to the interpretation of sensory information but  it anticipates the consequences of action (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Expected Perception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).</a:t>
            </a:r>
          </a:p>
          <a:p>
            <a:r>
              <a:rPr dirty="0" lang="en-US" smtClean="0" sz="1100"/>
              <a:t> </a:t>
            </a:r>
            <a:endParaRPr dirty="0" lang="en-US" sz="1100"/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1492101" y="4183802"/>
            <a:ext cx="1251098" cy="2078775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6" name="Rectangle 89"/>
          <p:cNvSpPr>
            <a:spLocks noChangeArrowheads="1"/>
          </p:cNvSpPr>
          <p:nvPr/>
        </p:nvSpPr>
        <p:spPr bwMode="auto">
          <a:xfrm>
            <a:off x="3327990" y="4008040"/>
            <a:ext cx="3094076" cy="5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MODELS OF GAZE-GUIDED LOCOMOTION TRAJECTORIES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sp>
        <p:nvSpPr>
          <p:cNvPr id="57" name="Text Box 534"/>
          <p:cNvSpPr txBox="1">
            <a:spLocks noChangeArrowheads="1"/>
          </p:cNvSpPr>
          <p:nvPr/>
        </p:nvSpPr>
        <p:spPr bwMode="auto">
          <a:xfrm>
            <a:off x="4444410" y="4806916"/>
            <a:ext cx="1881963" cy="1789490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Neuroscientists and mathematicians design the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experiments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to perform on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human locomotion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, based on the current relevant advances and the knowledge needed in Robotics and Neuroscience research. </a:t>
            </a:r>
          </a:p>
          <a:p>
            <a:pPr algn="just"/>
            <a:endParaRPr dirty="0" lang="en-US" sz="1100"/>
          </a:p>
        </p:txBody>
      </p:sp>
      <p:sp>
        <p:nvSpPr>
          <p:cNvPr id="58" name="Text Box 534"/>
          <p:cNvSpPr txBox="1">
            <a:spLocks noChangeArrowheads="1"/>
          </p:cNvSpPr>
          <p:nvPr/>
        </p:nvSpPr>
        <p:spPr bwMode="auto">
          <a:xfrm>
            <a:off x="6730408" y="884347"/>
            <a:ext cx="2998383" cy="2128045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 w="9525">
            <a:noFill/>
            <a:miter lim="800000"/>
            <a:headEnd/>
            <a:tailEnd/>
          </a:ln>
        </p:spPr>
        <p:txBody>
          <a:bodyPr bIns="47892" lIns="95784" rIns="95784" tIns="47892" wrap="square">
            <a:spAutoFit/>
          </a:bodyPr>
          <a:lstStyle/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scientific objective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is to validate the new and extended model of whole-body coordination in human walking. </a:t>
            </a: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methodology of the human experiments used to capture </a:t>
            </a:r>
            <a:r>
              <a:rPr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locomotor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path and gaze movements will require VICON motion system and eye tracker system.</a:t>
            </a: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Exchanges between neuroscience and robotics are the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key point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of the human model integration to the </a:t>
            </a:r>
            <a:r>
              <a:rPr b="1"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RoboSoM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system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.</a:t>
            </a:r>
            <a:r>
              <a:rPr dirty="0" lang="en-US" smtClean="0" sz="1100"/>
              <a:t> 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r>
              <a:rPr dirty="0" lang="en-US" smtClean="0" sz="1100"/>
              <a:t> </a:t>
            </a:r>
            <a:endParaRPr dirty="0" lang="en-US" sz="1100"/>
          </a:p>
        </p:txBody>
      </p:sp>
      <p:pic>
        <p:nvPicPr>
          <p:cNvPr id="4" name="Picture 4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3306725" y="4750130"/>
            <a:ext cx="1190477" cy="180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Rettangolo arrotondato 60"/>
          <p:cNvSpPr/>
          <p:nvPr/>
        </p:nvSpPr>
        <p:spPr bwMode="auto">
          <a:xfrm>
            <a:off x="3338624" y="4809506"/>
            <a:ext cx="1116418" cy="1676354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772940" y="3200399"/>
            <a:ext cx="2934585" cy="127727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final objective of the </a:t>
            </a:r>
            <a:r>
              <a:rPr dirty="0" err="1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RoboSoM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project is the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integration of the visual apparatus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in the robotic biped platform, able to execute head stabilization during locomotion, and the </a:t>
            </a:r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implementation of the human-gaze guided locomotion model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.</a:t>
            </a:r>
            <a:endParaRPr dirty="0" lang="en-US" smtClean="0" sz="1400"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761064" y="4562058"/>
            <a:ext cx="1967300" cy="19543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b="1"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The robot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will be able to:</a:t>
            </a:r>
          </a:p>
          <a:p>
            <a:pPr algn="just">
              <a:buFont charset="2" pitchFamily="2" typeface="Wingdings"/>
              <a:buChar char="Ø"/>
            </a:pP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straight walk to 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reach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a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visual 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target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,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also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with </a:t>
            </a: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obstacles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 avoidance</a:t>
            </a:r>
          </a:p>
          <a:p>
            <a:pPr algn="just">
              <a:buFont charset="2" pitchFamily="2" typeface="Wingdings"/>
              <a:buChar char="Ø"/>
            </a:pP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follow a moving 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target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>
              <a:buFont charset="2" pitchFamily="2" typeface="Wingdings"/>
              <a:buChar char="Ø"/>
            </a:pP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free walk in 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different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and </a:t>
            </a:r>
            <a:endParaRPr dirty="0" lang="en-US" smtClean="0" sz="1100">
              <a:latin charset="0" pitchFamily="34" typeface="Tahoma"/>
              <a:ea charset="0" pitchFamily="34" typeface="Tahoma"/>
              <a:cs charset="0" pitchFamily="34" typeface="Tahoma"/>
            </a:endParaRPr>
          </a:p>
          <a:p>
            <a:pPr algn="just"/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  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unknowing environment</a:t>
            </a:r>
            <a:r>
              <a:rPr dirty="0" lang="en-US" smtClean="0" sz="1100">
                <a:latin charset="0" pitchFamily="34" typeface="Tahoma"/>
                <a:ea charset="0" pitchFamily="34" typeface="Tahoma"/>
                <a:cs charset="0" pitchFamily="34" typeface="Tahoma"/>
              </a:rPr>
              <a:t>.</a:t>
            </a: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8063345" y="4821382"/>
            <a:ext cx="1555668" cy="1401288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4" name="Rectangle 89"/>
          <p:cNvSpPr>
            <a:spLocks noChangeArrowheads="1"/>
          </p:cNvSpPr>
          <p:nvPr/>
        </p:nvSpPr>
        <p:spPr bwMode="auto">
          <a:xfrm>
            <a:off x="6631319" y="2888771"/>
            <a:ext cx="3274681" cy="3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892" lIns="95784" rIns="95784" tIns="47892">
            <a:scene3d>
              <a:camera prst="orthographicFront"/>
              <a:lightRig dir="t" rig="threePt"/>
            </a:scene3d>
            <a:sp3d>
              <a:bevelT h="88900" w="19050"/>
            </a:sp3d>
          </a:bodyPr>
          <a:lstStyle/>
          <a:p>
            <a:pPr defTabSz="957263">
              <a:spcBef>
                <a:spcPct val="20000"/>
              </a:spcBef>
              <a:tabLst>
                <a:tab algn="l" pos="187325"/>
              </a:tabLst>
            </a:pPr>
            <a:r>
              <a:rPr b="1" dirty="0" lang="it-IT" smtClean="0" sz="1600">
                <a:solidFill>
                  <a:schemeClr val="tx2">
                    <a:lumMod val="50000"/>
                    <a:lumOff val="50000"/>
                  </a:schemeClr>
                </a:solidFill>
                <a:latin charset="0" pitchFamily="34" typeface="Tahoma"/>
                <a:cs charset="0" pitchFamily="34" typeface="Tahoma"/>
              </a:rPr>
              <a:t>EXPECTED RESULTS</a:t>
            </a:r>
            <a:endParaRPr b="1" dirty="0" lang="it-IT" sz="1600">
              <a:solidFill>
                <a:schemeClr val="tx2">
                  <a:lumMod val="50000"/>
                  <a:lumOff val="50000"/>
                </a:schemeClr>
              </a:solidFill>
              <a:latin charset="0" pitchFamily="34" typeface="Tahoma"/>
              <a:cs charset="0" pitchFamily="34" typeface="Tahoma"/>
            </a:endParaRPr>
          </a:p>
        </p:txBody>
      </p:sp>
      <p:pic>
        <p:nvPicPr>
          <p:cNvPr id="45" name="Picture 8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8075541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8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1278955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4609008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Immagine 48"/>
          <p:cNvPicPr/>
          <p:nvPr/>
        </p:nvPicPr>
        <p:blipFill>
          <a:blip cstate="print" r:embed="rId9"/>
          <a:srcRect b="60106" l="16630" r="61984" t="10187"/>
          <a:stretch>
            <a:fillRect/>
          </a:stretch>
        </p:blipFill>
        <p:spPr bwMode="auto">
          <a:xfrm>
            <a:off x="1895249" y="3365649"/>
            <a:ext cx="724104" cy="74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ttangolo arrotondato 49"/>
          <p:cNvSpPr/>
          <p:nvPr/>
        </p:nvSpPr>
        <p:spPr bwMode="auto">
          <a:xfrm>
            <a:off x="1935678" y="3408219"/>
            <a:ext cx="629391" cy="641267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10"/>
          <a:srcRect/>
          <a:stretch>
            <a:fillRect/>
          </a:stretch>
        </p:blipFill>
        <p:spPr bwMode="auto">
          <a:xfrm>
            <a:off x="8046806" y="4845132"/>
            <a:ext cx="1592483" cy="138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A8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A8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497</Words>
  <Application>Microsoft Office PowerPoint</Application>
  <PresentationFormat>A4 (21x29,7 cm)</PresentationFormat>
  <Paragraphs>66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Struttura predefinita</vt:lpstr>
      <vt:lpstr>Diapositiva 1</vt:lpstr>
      <vt:lpstr>Diapositiva 2</vt:lpstr>
    </vt:vector>
  </TitlesOfParts>
  <Company/>
  <LinksUpToDate>false</LinksUpToDate>
  <SharedDoc>false</SharedDoc>
  <HyperlinksChanged>false</HyperlinksChanged>
  <AppVersion>12.0000</AppVersion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2004-03-17T11:51:29Z</dcterms:created>
  <cp:lastPrinted>2009-10-28T15:08:37Z</cp:lastPrinted>
  <dcterms:modified xsi:type="dcterms:W3CDTF">2010-12-10T13:08:48Z</dcterms:modified>
  <cp:revision>290</cp:revision>
  <dc:title>Diapositiva 1</dc:title>
</cp:coreProperties>
</file>