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tiff" Extension="tiff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57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8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tableStyles.xml" Type="http://schemas.openxmlformats.org/officeDocument/2006/relationships/tableStyles"/><Relationship Id="rId11" Target="revisionInfo.xml" Type="http://schemas.microsoft.com/office/2015/10/relationships/revisionInfo"/><Relationship Id="rId2" Target="slides/slide1.xml" Type="http://schemas.openxmlformats.org/officeDocument/2006/relationships/slide"/><Relationship Id="rId3" Target="slides/slide2.xml" Type="http://schemas.openxmlformats.org/officeDocument/2006/relationships/slide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presProps.xml" Type="http://schemas.openxmlformats.org/officeDocument/2006/relationships/presProps"/><Relationship Id="rId8" Target="viewProps.xml" Type="http://schemas.openxmlformats.org/officeDocument/2006/relationships/viewProps"/><Relationship Id="rId9" Target="theme/theme1.xml" Type="http://schemas.openxmlformats.org/officeDocument/2006/relationships/them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6358-3D16-4DCD-8AE6-CF80C0FE6213}" type="datetimeFigureOut">
              <a:rPr lang="it-IT" smtClean="0"/>
              <a:t>10/07/2017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2BAB-8E8A-47D8-B5CA-27F3E69EA6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33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6358-3D16-4DCD-8AE6-CF80C0FE6213}" type="datetimeFigureOut">
              <a:rPr lang="it-IT" smtClean="0"/>
              <a:t>10/07/2017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2BAB-8E8A-47D8-B5CA-27F3E69EA6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39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6358-3D16-4DCD-8AE6-CF80C0FE6213}" type="datetimeFigureOut">
              <a:rPr lang="it-IT" smtClean="0"/>
              <a:t>10/07/2017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2BAB-8E8A-47D8-B5CA-27F3E69EA6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09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6358-3D16-4DCD-8AE6-CF80C0FE6213}" type="datetimeFigureOut">
              <a:rPr lang="it-IT" smtClean="0"/>
              <a:t>10/07/2017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2BAB-8E8A-47D8-B5CA-27F3E69EA6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64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6358-3D16-4DCD-8AE6-CF80C0FE6213}" type="datetimeFigureOut">
              <a:rPr lang="it-IT" smtClean="0"/>
              <a:t>10/07/2017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2BAB-8E8A-47D8-B5CA-27F3E69EA6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91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6358-3D16-4DCD-8AE6-CF80C0FE6213}" type="datetimeFigureOut">
              <a:rPr lang="it-IT" smtClean="0"/>
              <a:t>10/07/2017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2BAB-8E8A-47D8-B5CA-27F3E69EA6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029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6358-3D16-4DCD-8AE6-CF80C0FE6213}" type="datetimeFigureOut">
              <a:rPr lang="it-IT" smtClean="0"/>
              <a:t>10/07/2017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2BAB-8E8A-47D8-B5CA-27F3E69EA6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050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6358-3D16-4DCD-8AE6-CF80C0FE6213}" type="datetimeFigureOut">
              <a:rPr lang="it-IT" smtClean="0"/>
              <a:t>10/07/2017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2BAB-8E8A-47D8-B5CA-27F3E69EA6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150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6358-3D16-4DCD-8AE6-CF80C0FE6213}" type="datetimeFigureOut">
              <a:rPr lang="it-IT" smtClean="0"/>
              <a:t>10/07/2017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2BAB-8E8A-47D8-B5CA-27F3E69EA6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148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6358-3D16-4DCD-8AE6-CF80C0FE6213}" type="datetimeFigureOut">
              <a:rPr lang="it-IT" smtClean="0"/>
              <a:t>10/07/2017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2BAB-8E8A-47D8-B5CA-27F3E69EA6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168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6358-3D16-4DCD-8AE6-CF80C0FE6213}" type="datetimeFigureOut">
              <a:rPr lang="it-IT" smtClean="0"/>
              <a:t>10/07/2017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2BAB-8E8A-47D8-B5CA-27F3E69EA6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286086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B6358-3D16-4DCD-8AE6-CF80C0FE6213}" type="datetimeFigureOut">
              <a:rPr lang="it-IT" smtClean="0"/>
              <a:t>10/07/2017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42BAB-8E8A-47D8-B5CA-27F3E69EA6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42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tiff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jpeg" Type="http://schemas.openxmlformats.org/officeDocument/2006/relationships/image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DataVinz\Vincenzo\documenti\lavori\efc13\Picture1 - system layout.jpg" id="4" name="Immagine 1"/>
          <p:cNvPicPr/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301691" y="184559"/>
            <a:ext cx="7709795" cy="496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851798" y="5150841"/>
            <a:ext cx="4609579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en-US" sz="1600"/>
              <a:t>Layout of the FC-powered RBS system</a:t>
            </a:r>
            <a:endParaRPr dirty="0" lang="it-IT" sz="1600"/>
          </a:p>
        </p:txBody>
      </p:sp>
    </p:spTree>
    <p:extLst>
      <p:ext uri="{BB962C8B-B14F-4D97-AF65-F5344CB8AC3E}">
        <p14:creationId xmlns:p14="http://schemas.microsoft.com/office/powerpoint/2010/main" val="2781440328"/>
      </p:ext>
    </p:extLst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9_setup.tif" id="4" name="Immagine 1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744200" y="856419"/>
            <a:ext cx="8244157" cy="47369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2538" y="5593404"/>
            <a:ext cx="6867787" cy="462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dirty="0" lang="en-US" sz="1400">
                <a:ea charset="0" panose="02020603050405020304" pitchFamily="18" typeface="Times New Roman"/>
              </a:rPr>
              <a:t>Schematic of the laboratory setup implemented at the University of Rome Tor </a:t>
            </a:r>
            <a:r>
              <a:rPr dirty="0" err="1" lang="en-US" sz="1400">
                <a:ea charset="0" panose="02020603050405020304" pitchFamily="18" typeface="Times New Roman"/>
              </a:rPr>
              <a:t>Vergata</a:t>
            </a:r>
            <a:r>
              <a:rPr dirty="0" lang="en-US" sz="1400">
                <a:ea charset="0" panose="02020603050405020304" pitchFamily="18" typeface="Times New Roman"/>
              </a:rPr>
              <a:t>.</a:t>
            </a:r>
            <a:endParaRPr dirty="0" lang="it-IT" sz="1400">
              <a:ea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2754873"/>
      </p:ext>
    </p:extLst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gure3_Currents_78h_6am.bmp" id="4" name="Immagin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953898" y="610409"/>
            <a:ext cx="7762085" cy="53721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72352" y="5720900"/>
            <a:ext cx="6725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dirty="0" lang="en-US" sz="1400">
                <a:ea charset="0" panose="02020603050405020304" pitchFamily="18" typeface="Times New Roman"/>
              </a:rPr>
              <a:t>Evolution of current output of the different components, during the 72h benchmark test. </a:t>
            </a:r>
            <a:r>
              <a:rPr dirty="0" err="1" lang="it-IT" sz="1400">
                <a:ea charset="0" panose="02020603050405020304" pitchFamily="18" typeface="Times New Roman"/>
              </a:rPr>
              <a:t>Dantherm</a:t>
            </a:r>
            <a:r>
              <a:rPr dirty="0" lang="it-IT" sz="1400">
                <a:ea charset="0" panose="02020603050405020304" pitchFamily="18" typeface="Times New Roman"/>
              </a:rPr>
              <a:t> system w/o </a:t>
            </a:r>
            <a:r>
              <a:rPr dirty="0" err="1" lang="it-IT" sz="1400">
                <a:ea charset="0" panose="02020603050405020304" pitchFamily="18" typeface="Times New Roman"/>
              </a:rPr>
              <a:t>electrolyzer</a:t>
            </a:r>
            <a:r>
              <a:rPr dirty="0" lang="it-IT" sz="1400">
                <a:ea charset="0" panose="02020603050405020304" pitchFamily="18"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0372259"/>
      </p:ext>
    </p:extLst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946" y="750589"/>
            <a:ext cx="9058173" cy="5088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76102" y="5970756"/>
            <a:ext cx="2460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it-IT" dirty="0" lang="en-US"/>
              <a:t>Smart metering solution</a:t>
            </a:r>
            <a:endParaRPr dirty="0" lang="it-IT"/>
          </a:p>
        </p:txBody>
      </p:sp>
    </p:spTree>
    <p:extLst>
      <p:ext uri="{BB962C8B-B14F-4D97-AF65-F5344CB8AC3E}">
        <p14:creationId xmlns:p14="http://schemas.microsoft.com/office/powerpoint/2010/main" val="892026478"/>
      </p:ext>
    </p:extLst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 rotWithShape="1">
          <a:blip r:embed="rId2"/>
          <a:srcRect b="7460" l="941" r="68389" t="33002"/>
          <a:stretch/>
        </p:blipFill>
        <p:spPr bwMode="auto">
          <a:xfrm>
            <a:off x="5139285" y="3603342"/>
            <a:ext cx="4450040" cy="26404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descr="Baschi2_September" id="1026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9" l="8151" r="7570" t="2634"/>
          <a:stretch>
            <a:fillRect/>
          </a:stretch>
        </p:blipFill>
        <p:spPr bwMode="auto">
          <a:xfrm>
            <a:off x="5031540" y="575229"/>
            <a:ext cx="4583270" cy="261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COSE DI GIANCARLO\WORK\2012\FC_powered_RBS\Dissemination\articolo research-eu\Pictures\DSCN7538.JPG" id="7" name="Content Placeholder 3"/>
          <p:cNvPicPr>
            <a:picLocks noChangeArrowheads="1" noChangeAspect="1" noGrp="1"/>
          </p:cNvPicPr>
          <p:nvPr>
            <p:ph idx="4294967295"/>
          </p:nvPr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085" y="1174569"/>
            <a:ext cx="4830365" cy="3732212"/>
          </a:xfrm>
        </p:spPr>
      </p:pic>
      <p:sp>
        <p:nvSpPr>
          <p:cNvPr id="6" name="CasellaDiTesto 5"/>
          <p:cNvSpPr txBox="1"/>
          <p:nvPr/>
        </p:nvSpPr>
        <p:spPr>
          <a:xfrm>
            <a:off x="305253" y="4952049"/>
            <a:ext cx="4609579" cy="7386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err="1" lang="it-IT" sz="1400"/>
              <a:t>Annual</a:t>
            </a:r>
            <a:r>
              <a:rPr dirty="0" lang="it-IT" sz="1400"/>
              <a:t> </a:t>
            </a:r>
            <a:r>
              <a:rPr dirty="0" err="1" lang="it-IT" sz="1400"/>
              <a:t>testing</a:t>
            </a:r>
            <a:r>
              <a:rPr dirty="0" lang="it-IT" sz="1400"/>
              <a:t> of 13 </a:t>
            </a:r>
            <a:r>
              <a:rPr dirty="0" err="1" lang="it-IT" sz="1400"/>
              <a:t>Hybrid</a:t>
            </a:r>
            <a:r>
              <a:rPr dirty="0" lang="it-IT" sz="1400"/>
              <a:t> </a:t>
            </a:r>
            <a:r>
              <a:rPr dirty="0" err="1" lang="it-IT" sz="1400"/>
              <a:t>Renewable</a:t>
            </a:r>
            <a:r>
              <a:rPr dirty="0" lang="it-IT" sz="1400"/>
              <a:t> Energy Systems (HRES) on the </a:t>
            </a:r>
            <a:r>
              <a:rPr dirty="0" err="1" lang="it-IT" sz="1400"/>
              <a:t>field</a:t>
            </a:r>
            <a:r>
              <a:rPr dirty="0" lang="it-IT" sz="1400"/>
              <a:t> for off-</a:t>
            </a:r>
            <a:r>
              <a:rPr dirty="0" err="1" lang="it-IT" sz="1400"/>
              <a:t>grid</a:t>
            </a:r>
            <a:r>
              <a:rPr dirty="0" lang="it-IT" sz="1400"/>
              <a:t> </a:t>
            </a:r>
            <a:r>
              <a:rPr dirty="0" err="1" lang="it-IT" sz="1400"/>
              <a:t>telecom</a:t>
            </a:r>
            <a:r>
              <a:rPr dirty="0" lang="it-IT" sz="1400"/>
              <a:t> </a:t>
            </a:r>
            <a:r>
              <a:rPr dirty="0" err="1" lang="it-IT" sz="1400"/>
              <a:t>applications</a:t>
            </a:r>
            <a:r>
              <a:rPr dirty="0" lang="it-IT" sz="1400"/>
              <a:t> </a:t>
            </a:r>
            <a:r>
              <a:rPr dirty="0" err="1" lang="it-IT" sz="1400"/>
              <a:t>coupled</a:t>
            </a:r>
            <a:r>
              <a:rPr dirty="0" lang="it-IT" sz="1400"/>
              <a:t> to </a:t>
            </a:r>
            <a:r>
              <a:rPr dirty="0" err="1" lang="it-IT" sz="1400"/>
              <a:t>real</a:t>
            </a:r>
            <a:r>
              <a:rPr dirty="0" lang="it-IT" sz="1400"/>
              <a:t> Radio Base </a:t>
            </a:r>
            <a:r>
              <a:rPr dirty="0" err="1" lang="it-IT" sz="1400"/>
              <a:t>Stations</a:t>
            </a:r>
            <a:r>
              <a:rPr dirty="0" lang="it-IT" sz="1400"/>
              <a:t> (RBS) in service</a:t>
            </a:r>
          </a:p>
        </p:txBody>
      </p:sp>
      <p:sp>
        <p:nvSpPr>
          <p:cNvPr id="8" name="Freccia a destra 7"/>
          <p:cNvSpPr/>
          <p:nvPr/>
        </p:nvSpPr>
        <p:spPr>
          <a:xfrm>
            <a:off x="4914832" y="1836658"/>
            <a:ext cx="382044" cy="3814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5129492" y="3116877"/>
            <a:ext cx="4609579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err="1" lang="it-IT" sz="1400"/>
              <a:t>Measurements</a:t>
            </a:r>
            <a:r>
              <a:rPr dirty="0" lang="it-IT" sz="1400"/>
              <a:t> of </a:t>
            </a:r>
            <a:r>
              <a:rPr dirty="0" err="1" lang="it-IT" sz="1400"/>
              <a:t>power</a:t>
            </a:r>
            <a:r>
              <a:rPr dirty="0" lang="it-IT" sz="1400"/>
              <a:t> plots over time on the </a:t>
            </a:r>
            <a:r>
              <a:rPr dirty="0" err="1" lang="it-IT" sz="1400"/>
              <a:t>field</a:t>
            </a:r>
            <a:r>
              <a:rPr dirty="0" lang="it-IT" sz="1400"/>
              <a:t> for 6 HRES out of the </a:t>
            </a:r>
            <a:r>
              <a:rPr dirty="0" err="1" lang="it-IT" sz="1400"/>
              <a:t>total</a:t>
            </a:r>
            <a:r>
              <a:rPr dirty="0" lang="it-IT" sz="1400"/>
              <a:t> 13, over the </a:t>
            </a:r>
            <a:r>
              <a:rPr dirty="0" err="1" lang="it-IT" sz="1400"/>
              <a:t>year</a:t>
            </a:r>
            <a:endParaRPr dirty="0" lang="it-IT" sz="1400"/>
          </a:p>
        </p:txBody>
      </p:sp>
      <p:sp>
        <p:nvSpPr>
          <p:cNvPr id="11" name="Freccia a destra 10"/>
          <p:cNvSpPr/>
          <p:nvPr/>
        </p:nvSpPr>
        <p:spPr>
          <a:xfrm rot="5400000">
            <a:off x="5222561" y="3489165"/>
            <a:ext cx="382044" cy="3814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5059515" y="6226999"/>
            <a:ext cx="4609579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err="1" lang="it-IT" sz="1400"/>
              <a:t>Calculation</a:t>
            </a:r>
            <a:r>
              <a:rPr dirty="0" lang="it-IT" sz="1400"/>
              <a:t> of </a:t>
            </a:r>
            <a:r>
              <a:rPr dirty="0" err="1" lang="it-IT" sz="1400"/>
              <a:t>synthetic</a:t>
            </a:r>
            <a:r>
              <a:rPr dirty="0" lang="it-IT" sz="1400"/>
              <a:t> performance </a:t>
            </a:r>
            <a:r>
              <a:rPr dirty="0" err="1" lang="it-IT" sz="1400"/>
              <a:t>parameters</a:t>
            </a:r>
            <a:r>
              <a:rPr dirty="0" lang="it-IT" sz="1400"/>
              <a:t> </a:t>
            </a:r>
            <a:r>
              <a:rPr dirty="0" err="1" lang="it-IT" sz="1400"/>
              <a:t>describing</a:t>
            </a:r>
            <a:r>
              <a:rPr dirty="0" lang="it-IT" sz="1400"/>
              <a:t> the performance of the 6 HRES over the </a:t>
            </a:r>
            <a:r>
              <a:rPr dirty="0" err="1" lang="it-IT" sz="1400"/>
              <a:t>year</a:t>
            </a:r>
            <a:endParaRPr dirty="0" lang="it-IT" sz="1400"/>
          </a:p>
        </p:txBody>
      </p:sp>
    </p:spTree>
    <p:extLst>
      <p:ext uri="{BB962C8B-B14F-4D97-AF65-F5344CB8AC3E}">
        <p14:creationId xmlns:p14="http://schemas.microsoft.com/office/powerpoint/2010/main" val="21952433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110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  <Manager/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2016-06-23T13:29:13Z</dcterms:created>
  <dcterms:modified xsi:type="dcterms:W3CDTF">2017-07-10T09:15:03Z</dcterms:modified>
  <cp:revision>8</cp:revision>
  <dc:title>Presentazione standard di PowerPoint</dc:title>
</cp:coreProperties>
</file>